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9"/>
  </p:handoutMasterIdLst>
  <p:sldIdLst>
    <p:sldId id="263" r:id="rId2"/>
    <p:sldId id="264" r:id="rId3"/>
    <p:sldId id="265" r:id="rId4"/>
    <p:sldId id="266" r:id="rId5"/>
    <p:sldId id="267" r:id="rId6"/>
    <p:sldId id="256" r:id="rId7"/>
    <p:sldId id="257" r:id="rId8"/>
    <p:sldId id="258" r:id="rId9"/>
    <p:sldId id="259" r:id="rId10"/>
    <p:sldId id="262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A0587-DADA-0440-BBA2-18C6CBD966AF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102E9D-A210-5B4B-BC97-3AB55D005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003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E517-897C-3C49-A48E-EB56BE30F398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61B8A-0280-D446-BCFF-A3DEE5FD8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E517-897C-3C49-A48E-EB56BE30F398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61B8A-0280-D446-BCFF-A3DEE5FD8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35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E517-897C-3C49-A48E-EB56BE30F398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61B8A-0280-D446-BCFF-A3DEE5FD8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57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E517-897C-3C49-A48E-EB56BE30F398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61B8A-0280-D446-BCFF-A3DEE5FD8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371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E517-897C-3C49-A48E-EB56BE30F398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61B8A-0280-D446-BCFF-A3DEE5FD8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72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E517-897C-3C49-A48E-EB56BE30F398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61B8A-0280-D446-BCFF-A3DEE5FD8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018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E517-897C-3C49-A48E-EB56BE30F398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61B8A-0280-D446-BCFF-A3DEE5FD8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14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E517-897C-3C49-A48E-EB56BE30F398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61B8A-0280-D446-BCFF-A3DEE5FD8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80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E517-897C-3C49-A48E-EB56BE30F398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61B8A-0280-D446-BCFF-A3DEE5FD8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738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E517-897C-3C49-A48E-EB56BE30F398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61B8A-0280-D446-BCFF-A3DEE5FD8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93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E517-897C-3C49-A48E-EB56BE30F398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61B8A-0280-D446-BCFF-A3DEE5FD8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219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7E517-897C-3C49-A48E-EB56BE30F398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61B8A-0280-D446-BCFF-A3DEE5FD8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69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imberly.baker@uni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user/GaryMeegan/videos" TargetMode="External"/><Relationship Id="rId2" Type="http://schemas.openxmlformats.org/officeDocument/2006/relationships/hyperlink" Target="http://criticalthinking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Paul-Elder Method for Critical Thinking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Kim Baker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Sociology, Anthropology, &amp; Criminology</a:t>
            </a:r>
          </a:p>
          <a:p>
            <a:r>
              <a:rPr lang="en-US" sz="2400" dirty="0" smtClean="0">
                <a:solidFill>
                  <a:schemeClr val="tx1"/>
                </a:solidFill>
                <a:hlinkClick r:id="rId2"/>
              </a:rPr>
              <a:t>kimberly.baker@uni.edu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60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630838"/>
              </p:ext>
            </p:extLst>
          </p:nvPr>
        </p:nvGraphicFramePr>
        <p:xfrm>
          <a:off x="387350" y="387350"/>
          <a:ext cx="8369300" cy="608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Document" r:id="rId3" imgW="8369300" imgH="6083300" progId="Word.Document.12">
                  <p:embed/>
                </p:oleObj>
              </mc:Choice>
              <mc:Fallback>
                <p:oleObj name="Document" r:id="rId3" imgW="8369300" imgH="60833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7350" y="387350"/>
                        <a:ext cx="8369300" cy="608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039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Sociology of Violence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Purpose: To understand violence as a social phenomenon; it’s causes and impact</a:t>
            </a:r>
          </a:p>
          <a:p>
            <a:r>
              <a:rPr lang="en-US" dirty="0" smtClean="0"/>
              <a:t>Question: Where does violence come from? How do we stop it?</a:t>
            </a:r>
          </a:p>
          <a:p>
            <a:r>
              <a:rPr lang="en-US" dirty="0" smtClean="0"/>
              <a:t>Key Concepts: Interpersonal violence, family violence, rape, oppression, hate, anger, inequality</a:t>
            </a:r>
          </a:p>
          <a:p>
            <a:r>
              <a:rPr lang="en-US" dirty="0" smtClean="0"/>
              <a:t>Assumptions: Violence is bad; If we understand violence, we can stop/reduce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192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State </a:t>
            </a:r>
          </a:p>
          <a:p>
            <a:pPr lvl="1"/>
            <a:r>
              <a:rPr lang="en-US" dirty="0" smtClean="0"/>
              <a:t>Brief, clear, and precise summary in your own words</a:t>
            </a:r>
          </a:p>
          <a:p>
            <a:r>
              <a:rPr lang="en-US" dirty="0" smtClean="0"/>
              <a:t>Elaborate</a:t>
            </a:r>
          </a:p>
          <a:p>
            <a:pPr lvl="1"/>
            <a:r>
              <a:rPr lang="en-US" dirty="0" smtClean="0"/>
              <a:t>Provide more depth, greater detail</a:t>
            </a:r>
          </a:p>
          <a:p>
            <a:r>
              <a:rPr lang="en-US" dirty="0" smtClean="0"/>
              <a:t>Exemplify</a:t>
            </a:r>
          </a:p>
          <a:p>
            <a:pPr lvl="1"/>
            <a:r>
              <a:rPr lang="en-US" dirty="0" smtClean="0"/>
              <a:t>Clarify using an example</a:t>
            </a:r>
          </a:p>
          <a:p>
            <a:r>
              <a:rPr lang="en-US" dirty="0" smtClean="0"/>
              <a:t>Illustrate</a:t>
            </a:r>
          </a:p>
          <a:p>
            <a:pPr lvl="1"/>
            <a:r>
              <a:rPr lang="en-US" dirty="0" smtClean="0"/>
              <a:t>Paint a picture using a simile, metaphor, or analogy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20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084"/>
            <a:ext cx="8229600" cy="1143000"/>
          </a:xfrm>
        </p:spPr>
        <p:txBody>
          <a:bodyPr/>
          <a:lstStyle/>
          <a:p>
            <a:r>
              <a:rPr lang="en-US" dirty="0" smtClean="0"/>
              <a:t>SEEI – Pro Se Defense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7667"/>
            <a:ext cx="8229600" cy="550333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State – Criminal defendants represent themselves in court rather than hire an attorney.</a:t>
            </a:r>
          </a:p>
          <a:p>
            <a:r>
              <a:rPr lang="en-US" dirty="0" smtClean="0"/>
              <a:t>Elaborate – attractive to some marginalized defendants</a:t>
            </a:r>
          </a:p>
          <a:p>
            <a:pPr lvl="1"/>
            <a:r>
              <a:rPr lang="en-US" dirty="0" smtClean="0"/>
              <a:t>Mentally ill – see their attorney as compromised</a:t>
            </a:r>
          </a:p>
          <a:p>
            <a:pPr lvl="1"/>
            <a:r>
              <a:rPr lang="en-US" dirty="0" smtClean="0"/>
              <a:t>Poor – unable to hire counsel and believe that they can dedicate the time and effort necessary to win their case</a:t>
            </a:r>
          </a:p>
          <a:p>
            <a:r>
              <a:rPr lang="en-US" dirty="0" smtClean="0"/>
              <a:t>Exemplify</a:t>
            </a:r>
          </a:p>
          <a:p>
            <a:pPr lvl="1"/>
            <a:r>
              <a:rPr lang="en-US" dirty="0" smtClean="0"/>
              <a:t>Scott </a:t>
            </a:r>
            <a:r>
              <a:rPr lang="en-US" dirty="0" err="1" smtClean="0"/>
              <a:t>Panetti</a:t>
            </a:r>
            <a:r>
              <a:rPr lang="en-US" dirty="0" smtClean="0"/>
              <a:t> – from competency video</a:t>
            </a:r>
          </a:p>
          <a:p>
            <a:r>
              <a:rPr lang="en-US" dirty="0" smtClean="0"/>
              <a:t>Illustrate</a:t>
            </a:r>
          </a:p>
          <a:p>
            <a:pPr lvl="1"/>
            <a:r>
              <a:rPr lang="en-US" dirty="0" smtClean="0"/>
              <a:t>It’s like being hungry, but instead of going to the grocery store you decide to go fishing. It may sound like a good idea, but you have to have the equipment and knowledge to fish successfully and there’s always a chance that even when you catch a fish is is not a good one (too small, sick,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132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75861"/>
            <a:ext cx="8229600" cy="1143000"/>
          </a:xfrm>
        </p:spPr>
        <p:txBody>
          <a:bodyPr/>
          <a:lstStyle/>
          <a:p>
            <a:r>
              <a:rPr lang="en-US" dirty="0" smtClean="0"/>
              <a:t>Asking Good Questions</a:t>
            </a:r>
            <a:endParaRPr lang="en-US" dirty="0"/>
          </a:p>
        </p:txBody>
      </p:sp>
      <p:pic>
        <p:nvPicPr>
          <p:cNvPr id="5" name="Picture 4" descr="Screen Shot 2015-02-22 at 9.32.2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894" y="1222327"/>
            <a:ext cx="4574822" cy="550867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323667" y="5912556"/>
            <a:ext cx="167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p. 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CQEP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Context: What are you noticing? </a:t>
            </a:r>
          </a:p>
          <a:p>
            <a:r>
              <a:rPr lang="en-US" dirty="0"/>
              <a:t>Question: What question does the topic raise for you? </a:t>
            </a:r>
          </a:p>
          <a:p>
            <a:r>
              <a:rPr lang="en-US" dirty="0"/>
              <a:t>Elaboration: How could you explain your question further? </a:t>
            </a:r>
          </a:p>
          <a:p>
            <a:r>
              <a:rPr lang="en-US" dirty="0"/>
              <a:t>Purpose: What can be gained from answering this question? </a:t>
            </a:r>
          </a:p>
        </p:txBody>
      </p:sp>
    </p:spTree>
    <p:extLst>
      <p:ext uri="{BB962C8B-B14F-4D97-AF65-F5344CB8AC3E}">
        <p14:creationId xmlns:p14="http://schemas.microsoft.com/office/powerpoint/2010/main" val="223542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small &amp; adapt</a:t>
            </a:r>
          </a:p>
          <a:p>
            <a:r>
              <a:rPr lang="en-US" dirty="0" smtClean="0"/>
              <a:t>Learning is a process</a:t>
            </a:r>
          </a:p>
          <a:p>
            <a:r>
              <a:rPr lang="en-US" dirty="0" smtClean="0"/>
              <a:t>Value unclear instructions </a:t>
            </a:r>
          </a:p>
          <a:p>
            <a:pPr lvl="1"/>
            <a:r>
              <a:rPr lang="en-US" dirty="0" smtClean="0"/>
              <a:t>Learning through frustration</a:t>
            </a:r>
          </a:p>
          <a:p>
            <a:r>
              <a:rPr lang="en-US" dirty="0" smtClean="0"/>
              <a:t>Let students make mistakes and work through them</a:t>
            </a:r>
          </a:p>
          <a:p>
            <a:r>
              <a:rPr lang="en-US" dirty="0" smtClean="0"/>
              <a:t>The </a:t>
            </a:r>
            <a:r>
              <a:rPr lang="en-US" dirty="0"/>
              <a:t>more work we do, the less work they </a:t>
            </a:r>
            <a:r>
              <a:rPr lang="en-US" dirty="0" smtClean="0"/>
              <a:t>do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198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http://criticalthinking.org</a:t>
            </a:r>
            <a:r>
              <a:rPr lang="en-US" smtClean="0"/>
              <a:t> </a:t>
            </a:r>
            <a:endParaRPr lang="en-US" dirty="0" smtClean="0"/>
          </a:p>
          <a:p>
            <a:r>
              <a:rPr lang="en-US" dirty="0" smtClean="0"/>
              <a:t>Analytic Thinking (for students)</a:t>
            </a:r>
          </a:p>
          <a:p>
            <a:r>
              <a:rPr lang="en-US" dirty="0">
                <a:hlinkClick r:id="rId3"/>
              </a:rPr>
              <a:t>https://www.youtube.com/user/GaryMeegan/</a:t>
            </a:r>
            <a:r>
              <a:rPr lang="en-US" dirty="0" smtClean="0">
                <a:hlinkClick r:id="rId3"/>
              </a:rPr>
              <a:t>videos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008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Didactic Teaching = Passive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Focus on memorizing </a:t>
            </a:r>
            <a:r>
              <a:rPr lang="en-US" dirty="0"/>
              <a:t>and regurgitating</a:t>
            </a:r>
          </a:p>
          <a:p>
            <a:pPr lvl="0"/>
            <a:r>
              <a:rPr lang="en-US" dirty="0" smtClean="0"/>
              <a:t>Teachers </a:t>
            </a:r>
            <a:r>
              <a:rPr lang="en-US" dirty="0"/>
              <a:t>as dispensers of knowledge.</a:t>
            </a:r>
          </a:p>
          <a:p>
            <a:pPr lvl="0"/>
            <a:r>
              <a:rPr lang="en-US" dirty="0" smtClean="0"/>
              <a:t>Expect </a:t>
            </a:r>
            <a:r>
              <a:rPr lang="en-US" dirty="0"/>
              <a:t>that questions on the test should only come from </a:t>
            </a:r>
            <a:r>
              <a:rPr lang="en-US" dirty="0" smtClean="0"/>
              <a:t>material </a:t>
            </a:r>
            <a:r>
              <a:rPr lang="en-US" dirty="0"/>
              <a:t>covered in </a:t>
            </a:r>
            <a:r>
              <a:rPr lang="en-US" dirty="0" smtClean="0"/>
              <a:t>class</a:t>
            </a:r>
            <a:endParaRPr lang="en-US" dirty="0"/>
          </a:p>
          <a:p>
            <a:pPr lvl="0"/>
            <a:r>
              <a:rPr lang="en-US" dirty="0" smtClean="0"/>
              <a:t>Expect problems </a:t>
            </a:r>
            <a:r>
              <a:rPr lang="en-US" dirty="0"/>
              <a:t>assigned in class to be clearly </a:t>
            </a:r>
            <a:r>
              <a:rPr lang="en-US" dirty="0" smtClean="0"/>
              <a:t>formulated</a:t>
            </a:r>
            <a:endParaRPr lang="en-US" dirty="0"/>
          </a:p>
          <a:p>
            <a:pPr lvl="0"/>
            <a:r>
              <a:rPr lang="en-US" dirty="0" smtClean="0"/>
              <a:t>Believe </a:t>
            </a:r>
            <a:r>
              <a:rPr lang="en-US" dirty="0"/>
              <a:t>that there is an adequate answer for every </a:t>
            </a:r>
            <a:r>
              <a:rPr lang="en-US" dirty="0" smtClean="0"/>
              <a:t>question</a:t>
            </a:r>
            <a:endParaRPr lang="en-US" dirty="0"/>
          </a:p>
          <a:p>
            <a:r>
              <a:rPr lang="en-US" dirty="0" smtClean="0"/>
              <a:t>View conclusions as </a:t>
            </a:r>
            <a:r>
              <a:rPr lang="en-US" dirty="0"/>
              <a:t>simply a matter of opinion </a:t>
            </a:r>
          </a:p>
        </p:txBody>
      </p:sp>
    </p:spTree>
    <p:extLst>
      <p:ext uri="{BB962C8B-B14F-4D97-AF65-F5344CB8AC3E}">
        <p14:creationId xmlns:p14="http://schemas.microsoft.com/office/powerpoint/2010/main" val="2128593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more work we do, the less work they do.</a:t>
            </a:r>
          </a:p>
          <a:p>
            <a:r>
              <a:rPr lang="en-US" dirty="0" smtClean="0"/>
              <a:t>Place students at the center of learning.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9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5-02-22 at 8.48.5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304" y="169334"/>
            <a:ext cx="5485695" cy="66413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67222" y="6081889"/>
            <a:ext cx="1255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p.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39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Paul-Elder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Elements of Thought</a:t>
            </a:r>
          </a:p>
          <a:p>
            <a:r>
              <a:rPr lang="en-US" dirty="0" smtClean="0"/>
              <a:t>Standards of Evaluation</a:t>
            </a:r>
          </a:p>
          <a:p>
            <a:r>
              <a:rPr lang="en-US" dirty="0" smtClean="0"/>
              <a:t>Intellectual Traits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59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Elements_grey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709" r="-40709"/>
          <a:stretch>
            <a:fillRect/>
          </a:stretch>
        </p:blipFill>
        <p:spPr>
          <a:xfrm>
            <a:off x="-421638" y="610154"/>
            <a:ext cx="10029812" cy="5516010"/>
          </a:xfrm>
        </p:spPr>
      </p:pic>
      <p:sp>
        <p:nvSpPr>
          <p:cNvPr id="2" name="TextBox 1"/>
          <p:cNvSpPr txBox="1"/>
          <p:nvPr/>
        </p:nvSpPr>
        <p:spPr>
          <a:xfrm>
            <a:off x="7478889" y="5291667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p.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01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95865" y="5613387"/>
            <a:ext cx="132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p. 10</a:t>
            </a:r>
            <a:endParaRPr lang="en-US" dirty="0"/>
          </a:p>
        </p:txBody>
      </p:sp>
      <p:pic>
        <p:nvPicPr>
          <p:cNvPr id="5" name="Picture 4" descr="Screen Shot 2015-02-22 at 8.54.1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083" y="98777"/>
            <a:ext cx="5459166" cy="668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82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18" y="485632"/>
            <a:ext cx="7898671" cy="5478653"/>
          </a:xfrm>
        </p:spPr>
      </p:pic>
      <p:sp>
        <p:nvSpPr>
          <p:cNvPr id="2" name="TextBox 1"/>
          <p:cNvSpPr txBox="1"/>
          <p:nvPr/>
        </p:nvSpPr>
        <p:spPr>
          <a:xfrm>
            <a:off x="7394222" y="5446889"/>
            <a:ext cx="1622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p. 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93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andards-Elems-Trait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6660" r="-76660"/>
          <a:stretch>
            <a:fillRect/>
          </a:stretch>
        </p:blipFill>
        <p:spPr>
          <a:xfrm>
            <a:off x="-593730" y="460728"/>
            <a:ext cx="10301512" cy="5665435"/>
          </a:xfrm>
        </p:spPr>
      </p:pic>
      <p:sp>
        <p:nvSpPr>
          <p:cNvPr id="2" name="TextBox 1"/>
          <p:cNvSpPr txBox="1"/>
          <p:nvPr/>
        </p:nvSpPr>
        <p:spPr>
          <a:xfrm>
            <a:off x="7055556" y="5207000"/>
            <a:ext cx="1509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75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443</Words>
  <Application>Microsoft Office PowerPoint</Application>
  <PresentationFormat>On-screen Show (4:3)</PresentationFormat>
  <Paragraphs>64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Document</vt:lpstr>
      <vt:lpstr>The Paul-Elder Method for Critical Thinking</vt:lpstr>
      <vt:lpstr>Didactic Teaching = Passive Students</vt:lpstr>
      <vt:lpstr>Challenges</vt:lpstr>
      <vt:lpstr>PowerPoint Presentation</vt:lpstr>
      <vt:lpstr>The Paul-Elder Method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Sociology of Violence</vt:lpstr>
      <vt:lpstr>SEEI</vt:lpstr>
      <vt:lpstr>SEEI – Pro Se Defense</vt:lpstr>
      <vt:lpstr>Asking Good Questions</vt:lpstr>
      <vt:lpstr>CQEP</vt:lpstr>
      <vt:lpstr>Final Comments</vt:lpstr>
      <vt:lpstr>Additional 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Kimberly Baker</dc:creator>
  <cp:lastModifiedBy>Margaret Nervig</cp:lastModifiedBy>
  <cp:revision>27</cp:revision>
  <cp:lastPrinted>2015-02-23T15:29:09Z</cp:lastPrinted>
  <dcterms:created xsi:type="dcterms:W3CDTF">2013-08-30T12:26:28Z</dcterms:created>
  <dcterms:modified xsi:type="dcterms:W3CDTF">2015-02-24T21:15:51Z</dcterms:modified>
</cp:coreProperties>
</file>